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301" r:id="rId3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>
      <p:cViewPr varScale="1">
        <p:scale>
          <a:sx n="109" d="100"/>
          <a:sy n="109" d="100"/>
        </p:scale>
        <p:origin x="558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06.10.2020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tmlbook.ru/html/img/align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2876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193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482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align</a:t>
            </a:r>
            <a:r>
              <a:rPr lang="en-US" dirty="0" smtClean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805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4381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06.10.2020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06.10.2020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4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06.10.2020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06.10.2020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6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06.10.2020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06.10.2020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06.10.2020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06.10.2020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06.10.2020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5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4" y="273056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06.10.2020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06.10.2020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06.10.2020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36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6" indent="-342886" algn="l" defTabSz="91436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9" indent="-285738" algn="l" defTabSz="91436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im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ana.org/number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neocities.or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romopult.ru/video/kak-vstroit-pleer-youtube-na-sajt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youtu.be/4jYYHaTwWvY?t=405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4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7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+mj-lt"/>
              </a:rPr>
              <a:t>Начало веб-разработки и программирования</a:t>
            </a:r>
            <a:endParaRPr lang="uk-UA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6008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0" y="0"/>
            <a:ext cx="12192000" cy="1119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4400" b="1" dirty="0"/>
              <a:t>Браузер / </a:t>
            </a:r>
            <a:r>
              <a:rPr lang="en-US" sz="4400" b="1" dirty="0" smtClean="0"/>
              <a:t>HTTP</a:t>
            </a:r>
            <a:r>
              <a:rPr lang="ru-RU" sz="4400" b="1" dirty="0" smtClean="0"/>
              <a:t>(</a:t>
            </a:r>
            <a:r>
              <a:rPr lang="en-US" sz="4400" b="1" dirty="0"/>
              <a:t>S</a:t>
            </a:r>
            <a:r>
              <a:rPr lang="en-US" sz="4400" b="1" dirty="0" smtClean="0"/>
              <a:t>)</a:t>
            </a:r>
            <a:r>
              <a:rPr lang="ru-RU" sz="4400" b="1" dirty="0" smtClean="0"/>
              <a:t> </a:t>
            </a:r>
            <a:r>
              <a:rPr lang="ru-RU" sz="4400" b="1" dirty="0"/>
              <a:t>/ </a:t>
            </a:r>
            <a:r>
              <a:rPr lang="uk-UA" sz="4400" b="1" dirty="0" smtClean="0"/>
              <a:t>В</a:t>
            </a:r>
            <a:r>
              <a:rPr lang="ru-RU" sz="4400" b="1" dirty="0" smtClean="0"/>
              <a:t>еб-сервер</a:t>
            </a:r>
            <a:endParaRPr lang="ru-RU" sz="4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4697849"/>
            <a:ext cx="102251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HTTP-запросы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от клиентов, обычно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HTTP-ответы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как правило, вместе с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HTML-страницей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изображением, или другими данными.  В основе работы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протокол протокола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Hyper Text Transfer Protocol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uk-UA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1679575" y="1263983"/>
            <a:ext cx="8496943" cy="2702488"/>
            <a:chOff x="323529" y="1556792"/>
            <a:chExt cx="8496943" cy="2702488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2843808" y="2636912"/>
              <a:ext cx="4104456" cy="360040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948264" y="1556792"/>
              <a:ext cx="481950" cy="824880"/>
            </a:xfrm>
            <a:prstGeom prst="rect">
              <a:avLst/>
            </a:prstGeom>
            <a:noFill/>
          </p:spPr>
        </p:pic>
        <p:pic>
          <p:nvPicPr>
            <p:cNvPr id="1028" name="Picture 4" descr="https://i.iinfo.cz/images/420/http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486" y="1676686"/>
              <a:ext cx="1482291" cy="832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Ð ÐµÐ·ÑÐ»ÑÑÐ°Ñ Ð¿Ð¾ÑÑÐºÑ Ð·Ð¾Ð±ÑÐ°Ð¶ÐµÐ½Ñ Ð·Ð° Ð·Ð°Ð¿Ð¸ÑÐ¾Ð¼ &quot;html&quot;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768" y="3140968"/>
              <a:ext cx="1118312" cy="1118312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614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09329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1055440" y="623590"/>
            <a:ext cx="10225136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/>
              <a:t>HTTP(S) </a:t>
            </a:r>
            <a:r>
              <a:rPr lang="en-US" sz="3200" dirty="0"/>
              <a:t>– </a:t>
            </a:r>
            <a:r>
              <a:rPr lang="ru-RU" sz="3200" dirty="0"/>
              <a:t>правила по которым «общаются»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ru-RU" sz="3200" b="1" dirty="0" smtClean="0"/>
              <a:t>браузер</a:t>
            </a:r>
            <a:r>
              <a:rPr lang="ru-RU" sz="3200" dirty="0" smtClean="0"/>
              <a:t> </a:t>
            </a:r>
            <a:r>
              <a:rPr lang="ru-RU" sz="3200" dirty="0"/>
              <a:t>и </a:t>
            </a:r>
            <a:r>
              <a:rPr lang="ru-RU" sz="3200" b="1" dirty="0"/>
              <a:t>веб-сервер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7488" y="2495801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1. </a:t>
            </a:r>
            <a:r>
              <a:rPr lang="ru-RU" sz="3200" dirty="0"/>
              <a:t>Браузер </a:t>
            </a:r>
            <a:r>
              <a:rPr lang="ru-RU" sz="3200" dirty="0" smtClean="0"/>
              <a:t>отправляет </a:t>
            </a:r>
            <a:r>
              <a:rPr lang="en-US" sz="3200" b="1" dirty="0" smtClean="0"/>
              <a:t>HTTP-</a:t>
            </a:r>
            <a:r>
              <a:rPr lang="ru-RU" sz="3200" b="1" dirty="0" smtClean="0"/>
              <a:t>запрос </a:t>
            </a:r>
            <a:r>
              <a:rPr lang="ru-RU" sz="3200" dirty="0" smtClean="0"/>
              <a:t>(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REQUEST</a:t>
            </a:r>
            <a:r>
              <a:rPr lang="ru-RU" sz="3200" dirty="0" smtClean="0"/>
              <a:t>)</a:t>
            </a:r>
            <a:endParaRPr lang="ru-R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487488" y="3490846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2</a:t>
            </a:r>
            <a:r>
              <a:rPr lang="ru-RU" sz="3200" b="1" dirty="0"/>
              <a:t>. </a:t>
            </a:r>
            <a:r>
              <a:rPr lang="ru-RU" sz="3200" dirty="0"/>
              <a:t>Веб-сервер возвращает </a:t>
            </a:r>
            <a:r>
              <a:rPr lang="en-US" sz="3200" b="1" dirty="0"/>
              <a:t>HTTP-</a:t>
            </a:r>
            <a:r>
              <a:rPr lang="ru-RU" sz="3200" b="1" dirty="0" smtClean="0"/>
              <a:t>ответ</a:t>
            </a:r>
            <a:r>
              <a:rPr lang="en-US" sz="3200" b="1" dirty="0" smtClean="0"/>
              <a:t> </a:t>
            </a:r>
            <a:r>
              <a:rPr lang="en-US" sz="3200" dirty="0" smtClean="0"/>
              <a:t>(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RESPONSE</a:t>
            </a:r>
            <a:r>
              <a:rPr lang="en-US" sz="3200" dirty="0" smtClean="0"/>
              <a:t>)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487488" y="4440014"/>
            <a:ext cx="9793088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3. </a:t>
            </a:r>
            <a:r>
              <a:rPr lang="ru-RU" sz="3200" dirty="0"/>
              <a:t>Веб-сервер вместе с </a:t>
            </a:r>
            <a:r>
              <a:rPr lang="en-US" sz="3200" b="1" dirty="0"/>
              <a:t>HTTP-</a:t>
            </a:r>
            <a:r>
              <a:rPr lang="ru-RU" sz="3200" b="1" dirty="0"/>
              <a:t>ответом </a:t>
            </a:r>
            <a:r>
              <a:rPr lang="ru-RU" sz="3200" dirty="0"/>
              <a:t>передаёт запрашиваемую </a:t>
            </a:r>
            <a:r>
              <a:rPr lang="ru-RU" sz="3200" dirty="0" smtClean="0"/>
              <a:t>веб-страницу</a:t>
            </a:r>
            <a:r>
              <a:rPr lang="en-US" sz="3200" dirty="0" smtClean="0"/>
              <a:t> (</a:t>
            </a:r>
            <a:r>
              <a:rPr lang="ru-RU" sz="3200" dirty="0" smtClean="0"/>
              <a:t>или другой файл</a:t>
            </a:r>
            <a:r>
              <a:rPr lang="en-US" sz="3200" dirty="0" smtClean="0"/>
              <a:t>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78425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/>
              <a:t>Зачем нужен</a:t>
            </a:r>
            <a:endParaRPr lang="en-US" sz="8000" b="1" dirty="0"/>
          </a:p>
          <a:p>
            <a:pPr algn="ctr"/>
            <a:r>
              <a:rPr lang="ru-RU" sz="8000" b="1" dirty="0"/>
              <a:t> </a:t>
            </a:r>
            <a:r>
              <a:rPr lang="en-US" sz="8000" b="1" dirty="0"/>
              <a:t>HTML?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74797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9776" y="404665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Зачем нужен </a:t>
            </a:r>
            <a:r>
              <a:rPr lang="en-US" sz="3200" b="1" dirty="0"/>
              <a:t>HTML?</a:t>
            </a:r>
          </a:p>
        </p:txBody>
      </p:sp>
      <p:pic>
        <p:nvPicPr>
          <p:cNvPr id="1026" name="Picture 2" descr="https://static-content.springer.com/lookinside/art%3A10.1007%2FBF02838662/0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552" y="361807"/>
            <a:ext cx="4083744" cy="6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7320136" y="1196752"/>
            <a:ext cx="38164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HTML</a:t>
            </a:r>
            <a:r>
              <a:rPr lang="en-US" sz="2400" i="1" dirty="0"/>
              <a:t> </a:t>
            </a:r>
            <a:r>
              <a:rPr lang="ru-RU" sz="2400" i="1" dirty="0"/>
              <a:t>задумывался как средство переноса документации в электронный вид. Текстовый формат хорош для этого, но есть проблемы с оформлением текста…</a:t>
            </a:r>
          </a:p>
        </p:txBody>
      </p:sp>
      <p:pic>
        <p:nvPicPr>
          <p:cNvPr id="2" name="Picture 2" descr="Ð ÐµÐ·ÑÐ»ÑÑÐ°Ñ Ð¿Ð¾ÑÑÐºÑ Ð·Ð¾Ð±ÑÐ°Ð¶ÐµÐ½Ñ Ð·Ð° Ð·Ð°Ð¿Ð¸ÑÐ¾Ð¼ &quot;cer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4437112"/>
            <a:ext cx="1612652" cy="161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92504" y="921584"/>
            <a:ext cx="5715026" cy="120032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endParaRPr lang="uk-UA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318795"/>
            <a:ext cx="4812617" cy="2718188"/>
            <a:chOff x="4550537" y="1381065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381065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791267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2400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400" dirty="0"/>
                <a:t>А это просто текст курсивом...</a:t>
              </a:r>
              <a:endParaRPr lang="uk-UA" sz="2400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042783" y="2626907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521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9848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4767" y="953434"/>
            <a:ext cx="7096815" cy="132343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r>
              <a:rPr lang="ru-RU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uk-UA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492896"/>
            <a:ext cx="4812617" cy="2718188"/>
            <a:chOff x="4550537" y="1555166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555166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965368"/>
              <a:ext cx="45720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3600" b="1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000" i="1" dirty="0"/>
                <a:t>А это просто текст курсивом...</a:t>
              </a:r>
              <a:endParaRPr lang="uk-UA" sz="2000" i="1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119046" y="2781868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781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63552" y="447753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315580" y="12687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Данные</a:t>
            </a:r>
            <a:r>
              <a:rPr lang="ru-RU" sz="3600" dirty="0"/>
              <a:t> + </a:t>
            </a:r>
            <a:r>
              <a:rPr lang="ru-RU" sz="3600" dirty="0">
                <a:solidFill>
                  <a:srgbClr val="C00000"/>
                </a:solidFill>
              </a:rPr>
              <a:t>Метаданные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5580" y="30689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&lt;title&gt; </a:t>
            </a:r>
            <a:r>
              <a:rPr lang="en-US" sz="3600" b="1" dirty="0"/>
              <a:t>Page title </a:t>
            </a:r>
            <a:r>
              <a:rPr lang="en-US" sz="3600" dirty="0">
                <a:solidFill>
                  <a:srgbClr val="C00000"/>
                </a:solidFill>
              </a:rPr>
              <a:t>&lt;/title&gt;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5580" y="220660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Текст </a:t>
            </a:r>
            <a:r>
              <a:rPr lang="ru-RU" sz="3600" dirty="0"/>
              <a:t>+ </a:t>
            </a:r>
            <a:r>
              <a:rPr lang="ru-RU" sz="3600" dirty="0">
                <a:solidFill>
                  <a:srgbClr val="C00000"/>
                </a:solidFill>
              </a:rPr>
              <a:t>Как текст отобразить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56272" y="4145012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  <a:p>
            <a:pPr algn="just"/>
            <a:endParaRPr lang="ru-RU" sz="2400" dirty="0"/>
          </a:p>
          <a:p>
            <a:r>
              <a:rPr lang="ru-RU" sz="2400" dirty="0"/>
              <a:t>Язык </a:t>
            </a:r>
            <a:r>
              <a:rPr lang="ru-RU" sz="2400" b="1" dirty="0"/>
              <a:t>HTML</a:t>
            </a:r>
            <a:r>
              <a:rPr lang="ru-RU" sz="2400" dirty="0"/>
              <a:t> </a:t>
            </a:r>
            <a:r>
              <a:rPr lang="ru-RU" sz="2400" b="1" dirty="0"/>
              <a:t>интерпретируется</a:t>
            </a:r>
            <a:r>
              <a:rPr lang="en-US" sz="2400" dirty="0"/>
              <a:t> </a:t>
            </a:r>
            <a:r>
              <a:rPr lang="ru-RU" sz="2400" dirty="0"/>
              <a:t>браузерами и </a:t>
            </a:r>
            <a:r>
              <a:rPr lang="ru-RU" sz="2400" i="1" dirty="0"/>
              <a:t>отображается в виде документа</a:t>
            </a:r>
            <a:r>
              <a:rPr lang="ru-RU" sz="2400" dirty="0"/>
              <a:t> в удобной для человека форме.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31239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otepa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6687" y="1124744"/>
            <a:ext cx="3096491" cy="1258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11663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Текстовый редактор </a:t>
            </a:r>
            <a:r>
              <a:rPr lang="en-US" sz="3200" b="1" dirty="0"/>
              <a:t>| </a:t>
            </a:r>
            <a:r>
              <a:rPr lang="ru-RU" sz="3200" b="1" dirty="0"/>
              <a:t>Редактор кода</a:t>
            </a:r>
            <a:endParaRPr lang="uk-UA" sz="24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 descr="http://screenshots.en.sftcdn.net/en/scrn/31000/31829/notepad-06-700x48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545" y="1922938"/>
            <a:ext cx="3538773" cy="2441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7320136" y="1074216"/>
            <a:ext cx="34501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HTML</a:t>
            </a:r>
            <a:r>
              <a:rPr lang="ru-RU" sz="2200" dirty="0"/>
              <a:t> – текстовый формат, и для его создания подойдёт любой текстовый редактор. </a:t>
            </a:r>
          </a:p>
          <a:p>
            <a:endParaRPr lang="ru-RU" sz="2200" dirty="0"/>
          </a:p>
          <a:p>
            <a:r>
              <a:rPr lang="ru-RU" sz="2200" dirty="0"/>
              <a:t>Однако для написания кода удобнее использовать редакторы с «подсветкой» синтаксиса.</a:t>
            </a:r>
          </a:p>
          <a:p>
            <a:endParaRPr lang="ru-RU" sz="2200" b="1" dirty="0"/>
          </a:p>
          <a:p>
            <a:r>
              <a:rPr lang="en-US" sz="2200" b="1" dirty="0" smtClean="0"/>
              <a:t>Visual Studio Code </a:t>
            </a:r>
            <a:r>
              <a:rPr lang="ru-RU" sz="2200" dirty="0" smtClean="0"/>
              <a:t>один </a:t>
            </a:r>
            <a:r>
              <a:rPr lang="ru-RU" sz="2200" dirty="0"/>
              <a:t>из таких редакторов. </a:t>
            </a:r>
            <a:endParaRPr lang="uk-UA" sz="2200" dirty="0"/>
          </a:p>
        </p:txBody>
      </p:sp>
      <p:pic>
        <p:nvPicPr>
          <p:cNvPr id="2050" name="Picture 2" descr="GitHub - microsoft/vscode: Visual Studio C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861047"/>
            <a:ext cx="4598822" cy="345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352901" y="5549170"/>
            <a:ext cx="3499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hlinkClick r:id="rId5"/>
              </a:rPr>
              <a:t>https://code.visualstudio.com/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70575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HTML</a:t>
            </a:r>
            <a:r>
              <a:rPr lang="ru-RU" sz="8000" b="1" dirty="0" smtClean="0"/>
              <a:t>-документ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81619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3713" y="35010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103926" y="1929026"/>
            <a:ext cx="7567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rgbClr val="0070C0"/>
                </a:solidFill>
              </a:rPr>
              <a:t>&lt;tag </a:t>
            </a:r>
            <a:r>
              <a:rPr lang="sv-SE" sz="4000" b="1" dirty="0">
                <a:solidFill>
                  <a:srgbClr val="00B050"/>
                </a:solidFill>
              </a:rPr>
              <a:t>attr="value”</a:t>
            </a:r>
            <a:r>
              <a:rPr lang="sv-SE" sz="4000" b="1" dirty="0">
                <a:solidFill>
                  <a:srgbClr val="0070C0"/>
                </a:solidFill>
              </a:rPr>
              <a:t>&gt;</a:t>
            </a:r>
            <a:r>
              <a:rPr lang="sv-SE" sz="4000" b="1" dirty="0">
                <a:solidFill>
                  <a:schemeClr val="accent6">
                    <a:lumMod val="75000"/>
                  </a:schemeClr>
                </a:solidFill>
              </a:rPr>
              <a:t>Text data</a:t>
            </a:r>
            <a:r>
              <a:rPr lang="sv-SE" sz="4000" b="1" dirty="0">
                <a:solidFill>
                  <a:srgbClr val="0070C0"/>
                </a:solidFill>
              </a:rPr>
              <a:t>&lt;/tag&gt;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3926" y="2780928"/>
            <a:ext cx="7880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</a:t>
            </a:r>
            <a:r>
              <a:rPr lang="ru-RU" sz="3200" dirty="0"/>
              <a:t> как контейнер для блока текста </a:t>
            </a:r>
          </a:p>
          <a:p>
            <a:pPr marL="342900" indent="-342900"/>
            <a:r>
              <a:rPr lang="ru-RU" sz="3200" dirty="0"/>
              <a:t>	+ </a:t>
            </a:r>
            <a:r>
              <a:rPr lang="ru-RU" sz="3200" b="1" dirty="0">
                <a:solidFill>
                  <a:srgbClr val="00B050"/>
                </a:solidFill>
              </a:rPr>
              <a:t>атрибуты </a:t>
            </a:r>
            <a:r>
              <a:rPr lang="ru-RU" sz="3200" dirty="0"/>
              <a:t>(</a:t>
            </a:r>
            <a:r>
              <a:rPr lang="ru-RU" sz="3200" i="1" dirty="0"/>
              <a:t>свойства</a:t>
            </a:r>
            <a:r>
              <a:rPr lang="ru-RU" sz="3200" dirty="0"/>
              <a:t>, уточняют задачи тега, теги могут быть без атрибутов);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135560" y="4500410"/>
            <a:ext cx="7776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Текстовые</a:t>
            </a:r>
            <a:r>
              <a:rPr lang="ru-RU" sz="3200" dirty="0"/>
              <a:t> данные (содержимое, </a:t>
            </a:r>
            <a:r>
              <a:rPr lang="ru-RU" sz="3200" dirty="0" err="1"/>
              <a:t>контент</a:t>
            </a:r>
            <a:r>
              <a:rPr lang="ru-RU" sz="3200" dirty="0"/>
              <a:t>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9576" y="141277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состоит из: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5561" y="5288341"/>
            <a:ext cx="788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 </a:t>
            </a:r>
            <a:r>
              <a:rPr lang="ru-RU" sz="3200" dirty="0"/>
              <a:t>могут быть парными и </a:t>
            </a:r>
            <a:r>
              <a:rPr lang="uk-UA" sz="3200" dirty="0" err="1" smtClean="0"/>
              <a:t>непарными</a:t>
            </a:r>
            <a:r>
              <a:rPr lang="ru-RU" sz="3200" dirty="0" smtClean="0"/>
              <a:t>;</a:t>
            </a:r>
            <a:endParaRPr lang="ru-RU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0" y="44775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HTML | </a:t>
            </a:r>
            <a:r>
              <a:rPr lang="ru-RU" sz="4000" b="1" dirty="0" err="1">
                <a:solidFill>
                  <a:srgbClr val="0070C0"/>
                </a:solidFill>
              </a:rPr>
              <a:t>HyperText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rgbClr val="00B050"/>
                </a:solidFill>
              </a:rPr>
              <a:t>Markup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chemeClr val="accent6">
                    <a:lumMod val="75000"/>
                  </a:schemeClr>
                </a:solidFill>
              </a:rPr>
              <a:t>Language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7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 smtClean="0"/>
              <a:t>Первым делом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369389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HTML</a:t>
            </a:r>
            <a:r>
              <a:rPr lang="ru-RU" sz="3600" b="1" dirty="0" smtClean="0"/>
              <a:t>-документ</a:t>
            </a:r>
            <a:r>
              <a:rPr lang="en-US" sz="3600" b="1" dirty="0" smtClean="0"/>
              <a:t>…</a:t>
            </a:r>
            <a:endParaRPr lang="uk-UA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340768"/>
            <a:ext cx="9289032" cy="4638460"/>
          </a:xfrm>
          <a:prstGeom prst="rect">
            <a:avLst/>
          </a:prstGeom>
        </p:spPr>
      </p:pic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6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064552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528" y="1340767"/>
            <a:ext cx="8740779" cy="531382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33439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Древовидная</a:t>
            </a:r>
            <a:r>
              <a:rPr lang="en-US" sz="3600" b="1" dirty="0" smtClean="0"/>
              <a:t> </a:t>
            </a:r>
            <a:r>
              <a:rPr lang="ru-RU" sz="3600" b="1" dirty="0" smtClean="0"/>
              <a:t>структура </a:t>
            </a:r>
            <a:r>
              <a:rPr lang="en-US" sz="3600" b="1" dirty="0"/>
              <a:t>HTML</a:t>
            </a:r>
            <a:r>
              <a:rPr lang="ru-RU" sz="3600" b="1" dirty="0"/>
              <a:t> документа</a:t>
            </a:r>
            <a:endParaRPr lang="uk-UA" sz="2800" b="1" dirty="0"/>
          </a:p>
        </p:txBody>
      </p:sp>
    </p:spTree>
    <p:extLst>
      <p:ext uri="{BB962C8B-B14F-4D97-AF65-F5344CB8AC3E}">
        <p14:creationId xmlns:p14="http://schemas.microsoft.com/office/powerpoint/2010/main" val="180361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7747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5400" b="1" dirty="0" smtClean="0"/>
              <a:t>Заголовки, параграф</a:t>
            </a:r>
            <a:r>
              <a:rPr lang="ru-RU" sz="5400" b="1" dirty="0" smtClean="0"/>
              <a:t>ы, строки…</a:t>
            </a:r>
            <a:endParaRPr lang="uk-UA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63552" y="2780928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&lt;p&gt;, &lt;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h1&gt;</a:t>
            </a:r>
            <a:r>
              <a:rPr lang="ru-RU" sz="4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&lt;h6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div&gt;</a:t>
            </a:r>
            <a:r>
              <a:rPr lang="ru-RU" sz="4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&lt;b&gt;,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&lt;u&gt;, &lt;a&gt;,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</a:t>
            </a:r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span&gt;</a:t>
            </a:r>
            <a:r>
              <a:rPr lang="ru-RU" sz="4000" b="1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uk-UA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2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404665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Тег для вставки изображений</a:t>
            </a:r>
            <a:endParaRPr lang="uk-UA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24000" y="21328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</a:rPr>
              <a:t>img</a:t>
            </a:r>
            <a:r>
              <a:rPr lang="ru-RU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 err="1">
                <a:solidFill>
                  <a:srgbClr val="00B050"/>
                </a:solidFill>
              </a:rPr>
              <a:t>src</a:t>
            </a:r>
            <a:r>
              <a:rPr lang="en-US" sz="4000" b="1" dirty="0">
                <a:solidFill>
                  <a:srgbClr val="00B050"/>
                </a:solidFill>
              </a:rPr>
              <a:t>=“./cat.jpg”</a:t>
            </a:r>
            <a:r>
              <a:rPr lang="ru-RU" sz="4000" b="1" dirty="0">
                <a:solidFill>
                  <a:srgbClr val="00B050"/>
                </a:solidFill>
              </a:rPr>
              <a:t>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alt=“</a:t>
            </a:r>
            <a:r>
              <a:rPr lang="ru-RU" sz="4000" b="1" dirty="0">
                <a:solidFill>
                  <a:schemeClr val="accent6">
                    <a:lumMod val="75000"/>
                  </a:schemeClr>
                </a:solidFill>
              </a:rPr>
              <a:t>Это кот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en-US" sz="4000" b="1" dirty="0">
                <a:solidFill>
                  <a:srgbClr val="0070C0"/>
                </a:solidFill>
              </a:rPr>
              <a:t>&gt;</a:t>
            </a:r>
            <a:endParaRPr lang="uk-UA" sz="16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79576" y="3573016"/>
            <a:ext cx="770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>
                <a:solidFill>
                  <a:srgbClr val="0070C0"/>
                </a:solidFill>
              </a:rPr>
              <a:t>&lt;</a:t>
            </a:r>
            <a:r>
              <a:rPr lang="en-US" sz="2400" b="1" dirty="0" err="1">
                <a:solidFill>
                  <a:srgbClr val="0070C0"/>
                </a:solidFill>
              </a:rPr>
              <a:t>img</a:t>
            </a:r>
            <a:r>
              <a:rPr lang="en-US" sz="2400" b="1" dirty="0">
                <a:solidFill>
                  <a:srgbClr val="0070C0"/>
                </a:solidFill>
              </a:rPr>
              <a:t>&gt; </a:t>
            </a:r>
            <a:r>
              <a:rPr lang="ru-RU" sz="2400" dirty="0"/>
              <a:t>непарный тег предназначен для вставки изображений нас страницу (ссылка на файл с изображением указывается при помощи атрибута </a:t>
            </a:r>
            <a:r>
              <a:rPr lang="en-US" sz="2400" b="1" dirty="0" err="1">
                <a:solidFill>
                  <a:srgbClr val="00B050"/>
                </a:solidFill>
              </a:rPr>
              <a:t>src</a:t>
            </a:r>
            <a:r>
              <a:rPr lang="ru-RU" sz="2400" dirty="0"/>
              <a:t>)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https://webref.ru/html/img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0473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33058" y="45358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Тег для ссылок</a:t>
            </a:r>
            <a:endParaRPr lang="uk-UA" sz="4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35760" y="1746379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&lt;a</a:t>
            </a:r>
            <a:r>
              <a:rPr lang="ru-RU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B050"/>
                </a:solidFill>
              </a:rPr>
              <a:t>href</a:t>
            </a:r>
            <a:r>
              <a:rPr lang="en-US" sz="3600" b="1" dirty="0">
                <a:solidFill>
                  <a:srgbClr val="00B050"/>
                </a:solidFill>
              </a:rPr>
              <a:t>=“http://itc.ua”</a:t>
            </a:r>
            <a:r>
              <a:rPr lang="en-US" sz="3600" b="1" dirty="0">
                <a:solidFill>
                  <a:srgbClr val="0070C0"/>
                </a:solidFill>
              </a:rPr>
              <a:t>&gt;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	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Перейти на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ITC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&lt;/a&gt;</a:t>
            </a:r>
            <a:endParaRPr lang="uk-UA" sz="14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3592" y="3933056"/>
            <a:ext cx="7848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/>
              <a:t>&lt;a&gt; </a:t>
            </a:r>
            <a:r>
              <a:rPr lang="ru-RU" sz="2400" dirty="0"/>
              <a:t>парный тег предназначен для создания гиперссылок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dirty="0"/>
              <a:t>HTML</a:t>
            </a:r>
            <a:r>
              <a:rPr lang="ru-RU" sz="2400" dirty="0"/>
              <a:t> документе, адрес на который ведёт ссылка задаётся при помощи атрибута </a:t>
            </a:r>
            <a:r>
              <a:rPr lang="en-US" sz="2400" b="1" dirty="0" err="1"/>
              <a:t>href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https://webref.ru/html/a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62673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 smtClean="0"/>
              <a:t>Хостинг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08991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29" name="Picture 9" descr="http://drtapac.biz/wp-content/uploads/2016/05/crosley-1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392" y="3354800"/>
            <a:ext cx="1679106" cy="1442352"/>
          </a:xfrm>
          <a:prstGeom prst="rect">
            <a:avLst/>
          </a:prstGeom>
          <a:noFill/>
        </p:spPr>
      </p:pic>
      <p:pic>
        <p:nvPicPr>
          <p:cNvPr id="14" name="Picture 2" descr="http://winetwork.ru/images/configure%20routers/static%20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2" y="1124744"/>
            <a:ext cx="5107748" cy="255387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2855640" y="5051129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/>
              <a:t>IP-</a:t>
            </a:r>
            <a:r>
              <a:rPr lang="ru-RU" sz="2800" b="1" dirty="0" smtClean="0"/>
              <a:t>адрес</a:t>
            </a:r>
            <a:r>
              <a:rPr lang="uk-UA" sz="2800" b="1" dirty="0" smtClean="0"/>
              <a:t> </a:t>
            </a:r>
            <a:r>
              <a:rPr lang="ru-RU" sz="2800" dirty="0" smtClean="0"/>
              <a:t>уникальный </a:t>
            </a:r>
            <a:r>
              <a:rPr lang="ru-RU" sz="2800" dirty="0"/>
              <a:t>сетевой адрес узла в компьютерной </a:t>
            </a:r>
            <a:r>
              <a:rPr lang="ru-RU" sz="2800" dirty="0" smtClean="0"/>
              <a:t>сети</a:t>
            </a:r>
            <a:r>
              <a:rPr lang="en-US" sz="2800" dirty="0" smtClean="0"/>
              <a:t> (</a:t>
            </a:r>
            <a:r>
              <a:rPr lang="uk-UA" sz="2800" dirty="0" err="1" smtClean="0"/>
              <a:t>Интернете</a:t>
            </a:r>
            <a:r>
              <a:rPr lang="en-US" sz="2800" dirty="0" smtClean="0"/>
              <a:t>)</a:t>
            </a:r>
            <a:endParaRPr lang="uk-UA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290966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Адресация в Интернете</a:t>
            </a:r>
            <a:r>
              <a:rPr lang="en-US" sz="3600" b="1" dirty="0"/>
              <a:t> / IP </a:t>
            </a:r>
            <a:r>
              <a:rPr lang="ru-RU" sz="3600" b="1" dirty="0"/>
              <a:t>адрес</a:t>
            </a:r>
            <a:endParaRPr lang="uk-UA" sz="3600" b="1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23592" y="3826768"/>
            <a:ext cx="10092445" cy="4984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3600" dirty="0" smtClean="0">
                <a:latin typeface="+mj-lt"/>
                <a:ea typeface="+mj-ea"/>
                <a:cs typeface="+mj-cs"/>
              </a:rPr>
              <a:t>IPv6:</a:t>
            </a:r>
            <a:r>
              <a:rPr lang="ru-RU" sz="3600" dirty="0"/>
              <a:t> </a:t>
            </a:r>
            <a:r>
              <a:rPr lang="en-US" sz="3600" b="1" dirty="0" smtClean="0"/>
              <a:t>2001:0db8:11a3:09d7:1f34:8a2e:07a0:765d </a:t>
            </a:r>
            <a:r>
              <a:rPr lang="en-US" sz="3600" dirty="0" smtClean="0"/>
              <a:t> </a:t>
            </a:r>
            <a:endParaRPr lang="uk-UA" sz="36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71464" y="1822883"/>
            <a:ext cx="6984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dirty="0"/>
              <a:t>IPv4: </a:t>
            </a:r>
            <a:r>
              <a:rPr lang="en-US" sz="3600" b="1" dirty="0" smtClean="0"/>
              <a:t>77.222.150.27</a:t>
            </a:r>
            <a:r>
              <a:rPr lang="en-US" sz="3600" dirty="0" smtClean="0"/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6005236"/>
            <a:ext cx="5457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hlinkClick r:id="rId4"/>
              </a:rPr>
              <a:t>http://www.iana.org/numbers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10247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Заголовок 1"/>
          <p:cNvSpPr txBox="1">
            <a:spLocks/>
          </p:cNvSpPr>
          <p:nvPr/>
        </p:nvSpPr>
        <p:spPr>
          <a:xfrm>
            <a:off x="2114872" y="130622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+mj-lt"/>
                <a:ea typeface="+mj-ea"/>
                <a:cs typeface="+mj-cs"/>
              </a:rPr>
              <a:t>DNS – </a:t>
            </a:r>
            <a:r>
              <a:rPr lang="ru-RU" sz="3200" b="1" dirty="0">
                <a:latin typeface="+mj-lt"/>
                <a:ea typeface="+mj-ea"/>
                <a:cs typeface="+mj-cs"/>
              </a:rPr>
              <a:t>всемирная «адресная книга»</a:t>
            </a:r>
            <a:endParaRPr lang="uk-UA" sz="3200" b="1" dirty="0">
              <a:latin typeface="+mj-lt"/>
              <a:ea typeface="+mj-ea"/>
              <a:cs typeface="+mj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003992" y="4365104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wikipedia.org</a:t>
            </a:r>
            <a:endParaRPr lang="uk-UA" sz="3200" b="1" dirty="0"/>
          </a:p>
        </p:txBody>
      </p:sp>
      <p:sp>
        <p:nvSpPr>
          <p:cNvPr id="84" name="Прямоугольник 83"/>
          <p:cNvSpPr/>
          <p:nvPr/>
        </p:nvSpPr>
        <p:spPr>
          <a:xfrm>
            <a:off x="6820419" y="4365104"/>
            <a:ext cx="28039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91.198.174.192</a:t>
            </a:r>
            <a:endParaRPr lang="uk-UA" sz="3200" b="1" dirty="0"/>
          </a:p>
        </p:txBody>
      </p:sp>
      <p:sp>
        <p:nvSpPr>
          <p:cNvPr id="90" name="Стрелка вправо 89"/>
          <p:cNvSpPr/>
          <p:nvPr/>
        </p:nvSpPr>
        <p:spPr>
          <a:xfrm>
            <a:off x="5879976" y="4405460"/>
            <a:ext cx="724416" cy="504056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2857671" y="807095"/>
            <a:ext cx="698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(Domain Name </a:t>
            </a:r>
            <a:r>
              <a:rPr lang="en-US" sz="2400" b="1" dirty="0" smtClean="0"/>
              <a:t>System</a:t>
            </a:r>
            <a:r>
              <a:rPr lang="ru-RU" sz="2400" b="1" dirty="0" smtClean="0"/>
              <a:t> – Система Доменных </a:t>
            </a:r>
            <a:r>
              <a:rPr lang="ru-RU" sz="2400" b="1" dirty="0"/>
              <a:t>И</a:t>
            </a:r>
            <a:r>
              <a:rPr lang="ru-RU" sz="2400" b="1" dirty="0" smtClean="0"/>
              <a:t>мён</a:t>
            </a:r>
            <a:r>
              <a:rPr lang="en-US" sz="2400" b="1" dirty="0" smtClean="0"/>
              <a:t>) </a:t>
            </a:r>
            <a:endParaRPr lang="uk-UA" sz="2400" b="1" dirty="0"/>
          </a:p>
        </p:txBody>
      </p:sp>
      <p:pic>
        <p:nvPicPr>
          <p:cNvPr id="25602" name="Picture 2" descr="http://www.yellowpages.com.iq/img/yellow_page_pdf_bt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4728" y="1484784"/>
            <a:ext cx="3319264" cy="2524025"/>
          </a:xfrm>
          <a:prstGeom prst="rect">
            <a:avLst/>
          </a:prstGeom>
          <a:noFill/>
        </p:spPr>
      </p:pic>
      <p:pic>
        <p:nvPicPr>
          <p:cNvPr id="25606" name="Picture 6" descr="http://nicksherman.com/articles/bellCentennial/inU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8048" y="1484784"/>
            <a:ext cx="3272880" cy="245466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2836754" y="5180999"/>
            <a:ext cx="7382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Основная задача </a:t>
            </a:r>
            <a:r>
              <a:rPr lang="en-US" sz="2400" b="1" dirty="0" smtClean="0"/>
              <a:t>DNS </a:t>
            </a:r>
            <a:r>
              <a:rPr lang="ru-RU" sz="2400" dirty="0" smtClean="0"/>
              <a:t>сообщать </a:t>
            </a:r>
            <a:r>
              <a:rPr lang="en-US" sz="2400" b="1" dirty="0"/>
              <a:t>IP-</a:t>
            </a:r>
            <a:r>
              <a:rPr lang="ru-RU" sz="2400" b="1" dirty="0"/>
              <a:t>адрес </a:t>
            </a:r>
            <a:r>
              <a:rPr lang="ru-RU" sz="2400" dirty="0"/>
              <a:t>компьютера который скрывается под тем или иным доменным именем.</a:t>
            </a:r>
            <a:r>
              <a:rPr lang="en-US" sz="2400" dirty="0"/>
              <a:t> 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22679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35560" y="404665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NeoCities.org – </a:t>
            </a:r>
            <a:r>
              <a:rPr lang="ru-RU" sz="3600" b="1" dirty="0"/>
              <a:t>статический хостинг</a:t>
            </a:r>
            <a:endParaRPr lang="en-US" sz="36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4112" y="1340768"/>
            <a:ext cx="3430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Статический хостинг </a:t>
            </a:r>
            <a:r>
              <a:rPr lang="ru-RU" sz="2000" dirty="0"/>
              <a:t>– хостинг которых предлагает только размещение файлов сайта. Подходит для сайтов которым не нужны серверные инструменты (например: </a:t>
            </a:r>
            <a:r>
              <a:rPr lang="en-US" sz="2000" dirty="0"/>
              <a:t>PHP </a:t>
            </a:r>
            <a:r>
              <a:rPr lang="ru-RU" sz="2000" dirty="0"/>
              <a:t>сценарии, база данных и т.п.).</a:t>
            </a:r>
            <a:endParaRPr lang="uk-UA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63676" y="4365104"/>
            <a:ext cx="3448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b="1" dirty="0">
                <a:hlinkClick r:id="rId2"/>
              </a:rPr>
              <a:t>https://neocities.org/</a:t>
            </a:r>
            <a:endParaRPr lang="uk-UA" sz="2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302" y="1253890"/>
            <a:ext cx="4365323" cy="289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799857" y="4941169"/>
            <a:ext cx="5400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i="1" dirty="0"/>
              <a:t>Примечание: </a:t>
            </a:r>
            <a:r>
              <a:rPr lang="ru-RU" sz="2000" i="1" dirty="0"/>
              <a:t>имя файла главной страницы должно быть </a:t>
            </a:r>
            <a:r>
              <a:rPr lang="en-US" sz="2000" b="1" i="1" dirty="0">
                <a:solidFill>
                  <a:srgbClr val="FF0000"/>
                </a:solidFill>
              </a:rPr>
              <a:t>index.html</a:t>
            </a:r>
            <a:r>
              <a:rPr lang="en-US" sz="2000" i="1" dirty="0"/>
              <a:t> </a:t>
            </a:r>
            <a:r>
              <a:rPr lang="ru-RU" sz="2000" i="1" dirty="0"/>
              <a:t>имена остальных страниц могут быть любыми.</a:t>
            </a:r>
            <a:endParaRPr lang="uk-UA" sz="2000" i="1" dirty="0"/>
          </a:p>
        </p:txBody>
      </p:sp>
    </p:spTree>
    <p:extLst>
      <p:ext uri="{BB962C8B-B14F-4D97-AF65-F5344CB8AC3E}">
        <p14:creationId xmlns:p14="http://schemas.microsoft.com/office/powerpoint/2010/main" val="225713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Б</a:t>
            </a:r>
            <a:r>
              <a:rPr lang="ru-RU" sz="6600" b="1" dirty="0" smtClean="0"/>
              <a:t>удет полезным…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83129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web34</a:t>
            </a:r>
            <a:r>
              <a:rPr lang="en-US" sz="6000" b="1" dirty="0" smtClean="0">
                <a:solidFill>
                  <a:srgbClr val="002060"/>
                </a:solidFill>
                <a:latin typeface="+mj-lt"/>
              </a:rPr>
              <a:t>.</a:t>
            </a:r>
            <a:r>
              <a:rPr lang="en-US" sz="6000" b="1" dirty="0" smtClean="0">
                <a:solidFill>
                  <a:srgbClr val="00B050"/>
                </a:solidFill>
                <a:latin typeface="+mj-lt"/>
              </a:rPr>
              <a:t>ortdnipro</a:t>
            </a:r>
            <a:r>
              <a:rPr lang="en-US" sz="6000" b="1" dirty="0" smtClean="0">
                <a:solidFill>
                  <a:srgbClr val="002060"/>
                </a:solidFill>
                <a:latin typeface="+mj-lt"/>
              </a:rPr>
              <a:t>.</a:t>
            </a:r>
            <a:r>
              <a:rPr lang="en-US" sz="6000" b="1" dirty="0" smtClean="0">
                <a:solidFill>
                  <a:srgbClr val="0070C0"/>
                </a:solidFill>
                <a:latin typeface="+mj-lt"/>
              </a:rPr>
              <a:t>org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 smtClean="0">
                <a:solidFill>
                  <a:srgbClr val="C00000"/>
                </a:solidFill>
              </a:rPr>
              <a:t>WEB3</a:t>
            </a:r>
            <a:r>
              <a:rPr lang="ru-RU" sz="8000" b="1" dirty="0" smtClean="0">
                <a:solidFill>
                  <a:srgbClr val="C00000"/>
                </a:solidFill>
              </a:rPr>
              <a:t>4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2206302" y="1892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4000" dirty="0"/>
              <a:t>Если возникают вопросы или </a:t>
            </a:r>
          </a:p>
          <a:p>
            <a:pPr algn="ctr">
              <a:spcBef>
                <a:spcPct val="0"/>
              </a:spcBef>
              <a:defRPr/>
            </a:pPr>
            <a:r>
              <a:rPr lang="uk-UA" sz="4000" b="1" dirty="0" smtClean="0">
                <a:latin typeface="+mj-lt"/>
                <a:ea typeface="+mj-ea"/>
                <a:cs typeface="+mj-cs"/>
              </a:rPr>
              <a:t>О </a:t>
            </a:r>
            <a:r>
              <a:rPr lang="ru-RU" sz="4000" b="1" dirty="0" smtClean="0">
                <a:latin typeface="+mj-lt"/>
                <a:ea typeface="+mj-ea"/>
                <a:cs typeface="+mj-cs"/>
              </a:rPr>
              <a:t>взаимодействии</a:t>
            </a:r>
            <a:endParaRPr lang="ru-RU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821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80576" y="6192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5680" y="4721055"/>
            <a:ext cx="6122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 smtClean="0"/>
              <a:t>Крупный фотобанк с </a:t>
            </a:r>
            <a:r>
              <a:rPr lang="ru-RU" sz="3200" b="1" i="1" dirty="0" smtClean="0"/>
              <a:t>бесплатными</a:t>
            </a:r>
            <a:r>
              <a:rPr lang="ru-RU" sz="3200" i="1" dirty="0" smtClean="0"/>
              <a:t> фотографиями </a:t>
            </a:r>
            <a:endParaRPr lang="ru-RU" sz="3200" i="1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215681" y="5805264"/>
            <a:ext cx="6122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https://unsplash.com/</a:t>
            </a:r>
            <a:endParaRPr lang="uk-UA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3265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 smtClean="0"/>
              <a:t>Фотобанк</a:t>
            </a:r>
            <a:r>
              <a:rPr lang="en-US" sz="4800" b="1" dirty="0" smtClean="0"/>
              <a:t>  </a:t>
            </a:r>
            <a:r>
              <a:rPr lang="en-US" sz="4800" b="1" dirty="0" err="1" smtClean="0"/>
              <a:t>Unsplash</a:t>
            </a:r>
            <a:endParaRPr lang="uk-UA" sz="4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267599"/>
            <a:ext cx="6122931" cy="31915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92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0" y="59449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https://webref.ru/html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19038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Справочник по </a:t>
            </a:r>
            <a:r>
              <a:rPr lang="en-US" sz="3600" b="1" dirty="0"/>
              <a:t>HTML</a:t>
            </a:r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7" y="929866"/>
            <a:ext cx="7952791" cy="48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3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08458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https://youtu.be/nxCLXMBl4e4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96688" y="206578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err="1" smtClean="0"/>
              <a:t>Отличн</a:t>
            </a:r>
            <a:r>
              <a:rPr lang="uk-UA" sz="3600" b="1" dirty="0" err="1" smtClean="0"/>
              <a:t>ое</a:t>
            </a:r>
            <a:r>
              <a:rPr lang="ru-RU" sz="3600" b="1" dirty="0" smtClean="0"/>
              <a:t> </a:t>
            </a:r>
            <a:r>
              <a:rPr lang="ru-RU" sz="3600" b="1" dirty="0"/>
              <a:t>руководство </a:t>
            </a:r>
            <a:r>
              <a:rPr lang="ru-RU" sz="3600" b="1" dirty="0" smtClean="0"/>
              <a:t>по </a:t>
            </a:r>
            <a:r>
              <a:rPr lang="en-US" sz="3600" b="1" dirty="0" smtClean="0"/>
              <a:t>VS Code</a:t>
            </a:r>
            <a:r>
              <a:rPr lang="uk-UA" sz="3600" b="1" dirty="0" smtClean="0"/>
              <a:t> </a:t>
            </a:r>
          </a:p>
          <a:p>
            <a:pPr algn="ctr"/>
            <a:r>
              <a:rPr lang="uk-UA" sz="2000" b="1" dirty="0" smtClean="0"/>
              <a:t>(</a:t>
            </a:r>
            <a:r>
              <a:rPr lang="ru-RU" sz="2000" b="1" dirty="0" smtClean="0"/>
              <a:t>с </a:t>
            </a:r>
            <a:r>
              <a:rPr lang="uk-UA" sz="2000" b="1" dirty="0" err="1" smtClean="0"/>
              <a:t>заделом</a:t>
            </a:r>
            <a:r>
              <a:rPr lang="uk-UA" sz="2000" b="1" dirty="0" smtClean="0"/>
              <a:t> на </a:t>
            </a:r>
            <a:r>
              <a:rPr lang="uk-UA" sz="2000" b="1" dirty="0" err="1" smtClean="0"/>
              <a:t>будущее</a:t>
            </a:r>
            <a:r>
              <a:rPr lang="uk-UA" sz="2000" b="1" dirty="0" smtClean="0"/>
              <a:t>)</a:t>
            </a:r>
            <a:endParaRPr lang="en-US" sz="20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https://code.visualstudio.com/assets/home/home-screenshot-win-l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297578"/>
            <a:ext cx="5911266" cy="4651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Домашнее задание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45713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28592" y="404664"/>
            <a:ext cx="68634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 smtClean="0"/>
              <a:t>Домашнее задание</a:t>
            </a:r>
            <a:endParaRPr lang="ru-RU" sz="44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240016" y="3380799"/>
            <a:ext cx="5400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Lorem ipsum </a:t>
            </a:r>
            <a:r>
              <a:rPr lang="en-US" sz="2400" dirty="0" smtClean="0"/>
              <a:t>–</a:t>
            </a:r>
            <a:r>
              <a:rPr lang="uk-UA" sz="2400" dirty="0" smtClean="0"/>
              <a:t> генератор </a:t>
            </a:r>
            <a:r>
              <a:rPr lang="ru-RU" sz="2400" dirty="0" smtClean="0"/>
              <a:t>текста</a:t>
            </a:r>
            <a:r>
              <a:rPr lang="uk-UA" sz="2400" dirty="0" smtClean="0"/>
              <a:t> вам </a:t>
            </a:r>
            <a:r>
              <a:rPr lang="ru-RU" sz="2400" dirty="0" smtClean="0"/>
              <a:t>поможет</a:t>
            </a:r>
            <a:r>
              <a:rPr lang="uk-UA" sz="2400" dirty="0" smtClean="0"/>
              <a:t>. </a:t>
            </a:r>
            <a:r>
              <a:rPr lang="en-US" sz="2400" dirty="0" smtClean="0"/>
              <a:t> </a:t>
            </a:r>
            <a:r>
              <a:rPr lang="uk-UA" sz="2400" dirty="0" smtClean="0"/>
              <a:t>Команда </a:t>
            </a:r>
            <a:r>
              <a:rPr lang="en-US" sz="2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lorem100</a:t>
            </a:r>
            <a:r>
              <a:rPr lang="en-US" sz="2400" dirty="0" smtClean="0"/>
              <a:t> </a:t>
            </a:r>
            <a:r>
              <a:rPr lang="uk-UA" sz="2400" dirty="0" smtClean="0"/>
              <a:t>в </a:t>
            </a:r>
            <a:r>
              <a:rPr lang="en-US" sz="2400" b="1" dirty="0" smtClean="0"/>
              <a:t>Visual Studio Code</a:t>
            </a:r>
            <a:endParaRPr lang="ru-RU" sz="24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8575" r="8544"/>
          <a:stretch/>
        </p:blipFill>
        <p:spPr>
          <a:xfrm>
            <a:off x="0" y="0"/>
            <a:ext cx="5328592" cy="6875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273924" y="1412776"/>
            <a:ext cx="5150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Создайте</a:t>
            </a:r>
            <a:r>
              <a:rPr lang="uk-UA" sz="2400" dirty="0" smtClean="0"/>
              <a:t> </a:t>
            </a:r>
            <a:r>
              <a:rPr lang="en-US" sz="2400" b="1" dirty="0" smtClean="0"/>
              <a:t>HTML</a:t>
            </a:r>
            <a:r>
              <a:rPr lang="uk-UA" sz="2400" b="1" dirty="0" smtClean="0"/>
              <a:t>-документ</a:t>
            </a:r>
            <a:r>
              <a:rPr lang="uk-UA" sz="2400" dirty="0" smtClean="0"/>
              <a:t>, и </a:t>
            </a:r>
            <a:r>
              <a:rPr lang="ru-RU" sz="2400" dirty="0" smtClean="0"/>
              <a:t>под</a:t>
            </a:r>
            <a:r>
              <a:rPr lang="uk-UA" sz="2400" dirty="0" smtClean="0"/>
              <a:t> </a:t>
            </a:r>
            <a:r>
              <a:rPr lang="ru-RU" sz="2400" dirty="0" smtClean="0"/>
              <a:t>именем</a:t>
            </a:r>
            <a:r>
              <a:rPr lang="uk-UA" sz="2400" dirty="0" smtClean="0"/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r>
              <a:rPr lang="uk-UA" sz="2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 smtClean="0">
                <a:latin typeface="+mj-lt"/>
                <a:cs typeface="Courier New" panose="02070309020205020404" pitchFamily="49" charset="0"/>
              </a:rPr>
              <a:t>выгрузите его на хостинг. Ссылку на </a:t>
            </a:r>
            <a:r>
              <a:rPr lang="ru-RU" sz="2400" b="1" dirty="0" smtClean="0">
                <a:latin typeface="+mj-lt"/>
                <a:cs typeface="Courier New" panose="02070309020205020404" pitchFamily="49" charset="0"/>
              </a:rPr>
              <a:t>ваш хостинг </a:t>
            </a:r>
            <a:r>
              <a:rPr lang="ru-RU" sz="2400" dirty="0" smtClean="0">
                <a:latin typeface="+mj-lt"/>
                <a:cs typeface="Courier New" panose="02070309020205020404" pitchFamily="49" charset="0"/>
              </a:rPr>
              <a:t>сбрасывайте в группу в телеграмме.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4892967"/>
            <a:ext cx="540060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Как встроить </a:t>
            </a:r>
            <a:r>
              <a:rPr lang="en-US" sz="2400" b="1" dirty="0" err="1" smtClean="0"/>
              <a:t>youtube</a:t>
            </a:r>
            <a:r>
              <a:rPr lang="uk-UA" sz="2400" dirty="0" smtClean="0"/>
              <a:t>-</a:t>
            </a:r>
            <a:r>
              <a:rPr lang="uk-UA" sz="2400" dirty="0" err="1" smtClean="0"/>
              <a:t>плеер</a:t>
            </a:r>
            <a:r>
              <a:rPr lang="uk-UA" sz="2400" dirty="0" smtClean="0"/>
              <a:t> на свою </a:t>
            </a:r>
            <a:r>
              <a:rPr lang="ru-RU" sz="2400" dirty="0" smtClean="0"/>
              <a:t>страницу</a:t>
            </a:r>
            <a:r>
              <a:rPr lang="uk-UA" sz="2400" dirty="0" smtClean="0"/>
              <a:t>: </a:t>
            </a:r>
            <a:r>
              <a:rPr lang="en-US" sz="2000" b="1" dirty="0">
                <a:hlinkClick r:id="rId3"/>
              </a:rPr>
              <a:t>https://blog.promopult.ru/video/kak-vstroit-pleer-youtube-na-sajt.html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93118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 smtClean="0"/>
              <a:t>К следующему занятию…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332657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HTML – </a:t>
            </a:r>
            <a:r>
              <a:rPr lang="ru-RU" sz="4400" b="1" dirty="0"/>
              <a:t>язык разметки</a:t>
            </a:r>
            <a:endParaRPr lang="ru-RU" sz="44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7824192" y="1844824"/>
            <a:ext cx="352104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100" dirty="0"/>
              <a:t> в обучении, поэтому к следующему занятию жду, что </a:t>
            </a:r>
            <a:r>
              <a:rPr lang="ru-RU" sz="2100" b="1" dirty="0" smtClean="0">
                <a:solidFill>
                  <a:srgbClr val="00B050"/>
                </a:solidFill>
              </a:rPr>
              <a:t>посмотрите небольшой ролик о принципах языка </a:t>
            </a:r>
            <a:r>
              <a:rPr lang="en-US" sz="2100" b="1" dirty="0" smtClean="0">
                <a:solidFill>
                  <a:srgbClr val="00B050"/>
                </a:solidFill>
              </a:rPr>
              <a:t>HTML</a:t>
            </a:r>
            <a:r>
              <a:rPr lang="ru-RU" sz="2100" b="1" dirty="0" smtClean="0">
                <a:solidFill>
                  <a:srgbClr val="00B050"/>
                </a:solidFill>
              </a:rPr>
              <a:t>.</a:t>
            </a:r>
            <a:endParaRPr lang="uk-UA" sz="2100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49375" y="535129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</a:t>
            </a:r>
            <a:r>
              <a:rPr lang="en-US" sz="2800" b="1" dirty="0" smtClean="0">
                <a:hlinkClick r:id="rId2"/>
              </a:rPr>
              <a:t>youtu.be/4jYYHaTwWvY?t=40</a:t>
            </a:r>
            <a:r>
              <a:rPr lang="uk-UA" sz="2800" b="1" dirty="0" smtClean="0">
                <a:hlinkClick r:id="rId2"/>
              </a:rPr>
              <a:t>5</a:t>
            </a:r>
            <a:endParaRPr lang="uk-UA" sz="2800" b="1" dirty="0"/>
          </a:p>
        </p:txBody>
      </p:sp>
      <p:pic>
        <p:nvPicPr>
          <p:cNvPr id="2050" name="Picture 2" descr="Ð ÐµÐ·ÑÐ»ÑÑÐ°Ñ Ð¿Ð¾ÑÑÐºÑ Ð·Ð¾Ð±ÑÐ°Ð¶ÐµÐ½Ñ Ð·Ð° Ð·Ð°Ð¿Ð¸ÑÐ¾Ð¼ &quot;HTML lang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484784"/>
            <a:ext cx="6018483" cy="3385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73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 smtClean="0"/>
              <a:t>Не </a:t>
            </a:r>
            <a:r>
              <a:rPr lang="ru-RU" sz="6600" b="1" dirty="0" smtClean="0"/>
              <a:t>забудьте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762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web34</a:t>
            </a:r>
            <a:r>
              <a:rPr lang="en-US" sz="6000" b="1" dirty="0" smtClean="0">
                <a:solidFill>
                  <a:srgbClr val="002060"/>
                </a:solidFill>
                <a:latin typeface="+mj-lt"/>
              </a:rPr>
              <a:t>.</a:t>
            </a:r>
            <a:r>
              <a:rPr lang="en-US" sz="6000" b="1" dirty="0" smtClean="0">
                <a:solidFill>
                  <a:srgbClr val="00B050"/>
                </a:solidFill>
                <a:latin typeface="+mj-lt"/>
              </a:rPr>
              <a:t>ortdnipro</a:t>
            </a:r>
            <a:r>
              <a:rPr lang="en-US" sz="6000" b="1" dirty="0" smtClean="0">
                <a:solidFill>
                  <a:srgbClr val="002060"/>
                </a:solidFill>
                <a:latin typeface="+mj-lt"/>
              </a:rPr>
              <a:t>.</a:t>
            </a:r>
            <a:r>
              <a:rPr lang="en-US" sz="6000" b="1" dirty="0" smtClean="0">
                <a:solidFill>
                  <a:srgbClr val="0070C0"/>
                </a:solidFill>
                <a:latin typeface="+mj-lt"/>
              </a:rPr>
              <a:t>org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 smtClean="0">
                <a:solidFill>
                  <a:srgbClr val="C00000"/>
                </a:solidFill>
              </a:rPr>
              <a:t>WEB3</a:t>
            </a:r>
            <a:r>
              <a:rPr lang="ru-RU" sz="8000" b="1" dirty="0" smtClean="0">
                <a:solidFill>
                  <a:srgbClr val="C00000"/>
                </a:solidFill>
              </a:rPr>
              <a:t>4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Прямоугольник 8"/>
          <p:cNvSpPr/>
          <p:nvPr/>
        </p:nvSpPr>
        <p:spPr>
          <a:xfrm>
            <a:off x="0" y="260648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/>
              <a:t>Не забудьте!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379513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2656"/>
            <a:ext cx="12192000" cy="997123"/>
          </a:xfrm>
        </p:spPr>
        <p:txBody>
          <a:bodyPr>
            <a:normAutofit/>
          </a:bodyPr>
          <a:lstStyle/>
          <a:p>
            <a:r>
              <a:rPr lang="ru-RU" sz="4000" b="1" dirty="0"/>
              <a:t>Что нам </a:t>
            </a:r>
            <a:r>
              <a:rPr lang="ru-RU" sz="4000" b="1" dirty="0" smtClean="0"/>
              <a:t>понадобиться?</a:t>
            </a:r>
            <a:endParaRPr lang="uk-UA" sz="4000" b="1" dirty="0"/>
          </a:p>
        </p:txBody>
      </p:sp>
      <p:sp>
        <p:nvSpPr>
          <p:cNvPr id="5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3071664" y="1988840"/>
            <a:ext cx="5879357" cy="1271862"/>
            <a:chOff x="3669451" y="1199181"/>
            <a:chExt cx="5710042" cy="1271862"/>
          </a:xfrm>
        </p:grpSpPr>
        <p:sp>
          <p:nvSpPr>
            <p:cNvPr id="8" name="TextBox 7"/>
            <p:cNvSpPr txBox="1"/>
            <p:nvPr/>
          </p:nvSpPr>
          <p:spPr>
            <a:xfrm>
              <a:off x="6519675" y="1481169"/>
              <a:ext cx="28598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 smtClean="0"/>
                <a:t>Браузер</a:t>
              </a:r>
              <a:r>
                <a:rPr lang="ru-RU" sz="4000" b="1" dirty="0" smtClean="0">
                  <a:solidFill>
                    <a:srgbClr val="0070C0"/>
                  </a:solidFill>
                </a:rPr>
                <a:t>(ы)</a:t>
              </a:r>
              <a:endParaRPr lang="ru-RU" sz="40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20" name="Группа 19"/>
            <p:cNvGrpSpPr/>
            <p:nvPr/>
          </p:nvGrpSpPr>
          <p:grpSpPr>
            <a:xfrm>
              <a:off x="3669451" y="1199181"/>
              <a:ext cx="2424664" cy="1271862"/>
              <a:chOff x="1415479" y="1220886"/>
              <a:chExt cx="2424664" cy="1271862"/>
            </a:xfrm>
          </p:grpSpPr>
          <p:pic>
            <p:nvPicPr>
              <p:cNvPr id="14" name="Picture 6" descr="https://lh3.ggpht.com/O0aW5qsyCkR2i7Bu-jUU1b5BWA_NygJ6ui4MgaAvL7gfqvVWqkOBscDaq4pn-vkwByUx=w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15479" y="1250491"/>
                <a:ext cx="1242257" cy="1242257"/>
              </a:xfrm>
              <a:prstGeom prst="rect">
                <a:avLst/>
              </a:prstGeom>
              <a:noFill/>
            </p:spPr>
          </p:pic>
          <p:pic>
            <p:nvPicPr>
              <p:cNvPr id="15" name="Picture 6" descr="https://upload.wikimedia.org/wikipedia/commons/thumb/a/a0/Firefox_logo%2C_2019.svg/1200px-Firefox_logo%2C_2019.sv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8556" y="1220886"/>
                <a:ext cx="1318359" cy="1242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https://upload.wikimedia.org/wikipedia/ru/thumb/9/98/Microsoft_Edge_logo_%282019%29.svg/1200px-Microsoft_Edge_logo_%282019%29.sv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1070" y="1252365"/>
                <a:ext cx="1209073" cy="1209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Группа 8"/>
          <p:cNvGrpSpPr/>
          <p:nvPr/>
        </p:nvGrpSpPr>
        <p:grpSpPr>
          <a:xfrm>
            <a:off x="2401775" y="4221088"/>
            <a:ext cx="7388450" cy="1603602"/>
            <a:chOff x="3084879" y="3875910"/>
            <a:chExt cx="7388450" cy="1603602"/>
          </a:xfrm>
        </p:grpSpPr>
        <p:sp>
          <p:nvSpPr>
            <p:cNvPr id="10" name="TextBox 9"/>
            <p:cNvSpPr txBox="1"/>
            <p:nvPr/>
          </p:nvSpPr>
          <p:spPr>
            <a:xfrm>
              <a:off x="4911708" y="3875910"/>
              <a:ext cx="4608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/>
                <a:t>Visual Studio Code</a:t>
              </a:r>
              <a:endParaRPr lang="ru-RU" sz="4000" b="1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84697" y="4509120"/>
              <a:ext cx="5688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400" i="1" dirty="0" smtClean="0"/>
                <a:t>Или любой другой текстовый редактор</a:t>
              </a:r>
              <a:endParaRPr lang="uk-UA" sz="2400" i="1" dirty="0"/>
            </a:p>
          </p:txBody>
        </p:sp>
        <p:pic>
          <p:nvPicPr>
            <p:cNvPr id="13" name="Picture 2" descr="Visual Studio Code — Википедия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879" y="4000387"/>
              <a:ext cx="1479125" cy="147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Прямоугольник 3"/>
            <p:cNvSpPr/>
            <p:nvPr/>
          </p:nvSpPr>
          <p:spPr>
            <a:xfrm>
              <a:off x="4911708" y="4941168"/>
              <a:ext cx="48211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hlinkClick r:id="rId6"/>
                </a:rPr>
                <a:t>https://code.visualstudio.com/</a:t>
              </a:r>
              <a:endParaRPr lang="ru-RU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66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b="1" dirty="0" smtClean="0"/>
              <a:t>Поехали!</a:t>
            </a:r>
            <a:endParaRPr lang="uk-UA" sz="8800" b="1" dirty="0"/>
          </a:p>
        </p:txBody>
      </p:sp>
    </p:spTree>
    <p:extLst>
      <p:ext uri="{BB962C8B-B14F-4D97-AF65-F5344CB8AC3E}">
        <p14:creationId xmlns:p14="http://schemas.microsoft.com/office/powerpoint/2010/main" val="175214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564904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11500" b="1" dirty="0">
                <a:latin typeface="+mj-lt"/>
                <a:ea typeface="+mj-ea"/>
                <a:cs typeface="+mj-cs"/>
              </a:rPr>
              <a:t>О чём </a:t>
            </a:r>
            <a:r>
              <a:rPr lang="ru-RU" sz="11500" dirty="0">
                <a:latin typeface="+mj-lt"/>
                <a:ea typeface="+mj-ea"/>
                <a:cs typeface="+mj-cs"/>
              </a:rPr>
              <a:t>курс?</a:t>
            </a:r>
            <a:endParaRPr lang="uk-UA" sz="115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8245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15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1" y="1498286"/>
            <a:ext cx="7176120" cy="4018946"/>
            <a:chOff x="0" y="1066238"/>
            <a:chExt cx="8035343" cy="4018946"/>
          </a:xfrm>
        </p:grpSpPr>
        <p:pic>
          <p:nvPicPr>
            <p:cNvPr id="17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134"/>
            <a:stretch/>
          </p:blipFill>
          <p:spPr bwMode="auto">
            <a:xfrm>
              <a:off x="0" y="1066238"/>
              <a:ext cx="1043608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071" y="1066238"/>
              <a:ext cx="7020272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/>
          <p:cNvSpPr/>
          <p:nvPr/>
        </p:nvSpPr>
        <p:spPr>
          <a:xfrm>
            <a:off x="7752184" y="2060848"/>
            <a:ext cx="4104456" cy="26776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World Wide Web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ru-RU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всемирная паутина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распределённый сервис дающий доступ к связанным документам – всего лишь одни из многих сервисов работающий в Интернете.</a:t>
            </a:r>
            <a:endParaRPr lang="uk-UA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5123" y="260651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</p:spTree>
    <p:extLst>
      <p:ext uri="{BB962C8B-B14F-4D97-AF65-F5344CB8AC3E}">
        <p14:creationId xmlns:p14="http://schemas.microsoft.com/office/powerpoint/2010/main" val="343023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72200"/>
            <a:ext cx="648072" cy="41992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3" name="Группа 2"/>
          <p:cNvGrpSpPr/>
          <p:nvPr/>
        </p:nvGrpSpPr>
        <p:grpSpPr>
          <a:xfrm>
            <a:off x="1415480" y="1556792"/>
            <a:ext cx="9361040" cy="2880320"/>
            <a:chOff x="323529" y="1524000"/>
            <a:chExt cx="8496943" cy="2409056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3591584" y="2480997"/>
              <a:ext cx="2222277" cy="543272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854536" y="1524000"/>
              <a:ext cx="481950" cy="824880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/>
        </p:nvSpPr>
        <p:spPr>
          <a:xfrm>
            <a:off x="2235123" y="334397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655196" y="4820959"/>
            <a:ext cx="9394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запросы 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request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от клиентов, обычно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ответы</a:t>
            </a: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response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6043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987836" y="67274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/>
              <a:t>План нашего курса</a:t>
            </a:r>
          </a:p>
        </p:txBody>
      </p:sp>
      <p:pic>
        <p:nvPicPr>
          <p:cNvPr id="12" name="Picture 6" descr="https://lh3.ggpht.com/O0aW5qsyCkR2i7Bu-jUU1b5BWA_NygJ6ui4MgaAvL7gfqvVWqkOBscDaq4pn-vkwByUx=w3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709678" y="1314203"/>
            <a:ext cx="917045" cy="917045"/>
          </a:xfrm>
          <a:prstGeom prst="rect">
            <a:avLst/>
          </a:prstGeom>
          <a:noFill/>
        </p:spPr>
      </p:pic>
      <p:pic>
        <p:nvPicPr>
          <p:cNvPr id="14" name="Picture 6" descr="http://www.coffeecup.com/images/screenshots/responsive-layout-maker-pro/rlm-respons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44" y="1103431"/>
            <a:ext cx="1701174" cy="125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thumbsplus.tutsplus.com/uploads/users/48/posts/26346/preview_image/gsap-1.png?height=300&amp;width=3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93" y="2900996"/>
            <a:ext cx="1276669" cy="88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9766" r="49961"/>
          <a:stretch/>
        </p:blipFill>
        <p:spPr bwMode="auto">
          <a:xfrm>
            <a:off x="1932535" y="3055278"/>
            <a:ext cx="1615526" cy="1931420"/>
          </a:xfrm>
          <a:prstGeom prst="rect">
            <a:avLst/>
          </a:prstGeom>
          <a:noFill/>
        </p:spPr>
      </p:pic>
      <p:pic>
        <p:nvPicPr>
          <p:cNvPr id="17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51392" r="9681"/>
          <a:stretch/>
        </p:blipFill>
        <p:spPr bwMode="auto">
          <a:xfrm>
            <a:off x="345597" y="1103431"/>
            <a:ext cx="1196877" cy="1338591"/>
          </a:xfrm>
          <a:prstGeom prst="rect">
            <a:avLst/>
          </a:prstGeom>
          <a:noFill/>
        </p:spPr>
      </p:pic>
      <p:pic>
        <p:nvPicPr>
          <p:cNvPr id="22" name="Picture 2" descr="http://www.uxmatters.com/mt/archives/2011/02/images/Figure1_Wiref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849194"/>
            <a:ext cx="2272018" cy="166292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://www.wonderful-css.biz/img/JavaScrip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44264" y="2733557"/>
            <a:ext cx="1343515" cy="1343515"/>
          </a:xfrm>
          <a:prstGeom prst="rect">
            <a:avLst/>
          </a:prstGeom>
          <a:noFill/>
        </p:spPr>
      </p:pic>
      <p:pic>
        <p:nvPicPr>
          <p:cNvPr id="25" name="Picture 2" descr="https://d30y9cdsu7xlg0.cloudfront.net/png/311718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16" y="3240430"/>
            <a:ext cx="1578273" cy="157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http://softhelp.org.ua/wp-content/uploads/2014/10/Tactical-SEO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61752" y="2576085"/>
            <a:ext cx="2328745" cy="1164375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2006" y="1246639"/>
            <a:ext cx="1421114" cy="105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Visual Studio Code — Википедия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86" y="4634116"/>
            <a:ext cx="1479125" cy="147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ngimg.com/uploads/github/github_PNG2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9" y="4609120"/>
            <a:ext cx="1905005" cy="172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a/a0/Firefox_logo%2C_2019.svg/1200px-Firefox_logo%2C_2019.sv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536" y="921268"/>
            <a:ext cx="1709417" cy="16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ru/thumb/9/98/Microsoft_Edge_logo_%282019%29.svg/1200px-Microsoft_Edge_logo_%282019%29.sv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79" y="5350332"/>
            <a:ext cx="1170726" cy="11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6" t="17551" r="17172" b="21970"/>
          <a:stretch/>
        </p:blipFill>
        <p:spPr>
          <a:xfrm>
            <a:off x="4766968" y="2497224"/>
            <a:ext cx="1766961" cy="17238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8088" y="5161866"/>
            <a:ext cx="1359192" cy="1359192"/>
          </a:xfrm>
          <a:prstGeom prst="rect">
            <a:avLst/>
          </a:prstGeom>
        </p:spPr>
      </p:pic>
      <p:pic>
        <p:nvPicPr>
          <p:cNvPr id="4" name="Picture 2" descr="https://ritwickdey.gallerycdn.vsassets.io/extensions/ritwickdey/liveserver/5.6.1/1555497731217/Microsoft.VisualStudio.Services.Icons.Default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337" y="4221088"/>
            <a:ext cx="1692623" cy="178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81" y="4020988"/>
            <a:ext cx="2047006" cy="20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9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4616</TotalTime>
  <Words>901</Words>
  <Application>Microsoft Office PowerPoint</Application>
  <PresentationFormat>Широкоэкранный</PresentationFormat>
  <Paragraphs>148</Paragraphs>
  <Slides>38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3" baseType="lpstr">
      <vt:lpstr>Arial</vt:lpstr>
      <vt:lpstr>Calibri</vt:lpstr>
      <vt:lpstr>Courier New</vt:lpstr>
      <vt:lpstr>Segoe UI Semibold</vt:lpstr>
      <vt:lpstr>Тема Office</vt:lpstr>
      <vt:lpstr>Презентация PowerPoint</vt:lpstr>
      <vt:lpstr>Презентация PowerPoint</vt:lpstr>
      <vt:lpstr>Презентация PowerPoint</vt:lpstr>
      <vt:lpstr>Что нам понадобиться?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641</cp:revision>
  <dcterms:created xsi:type="dcterms:W3CDTF">2014-11-20T09:08:59Z</dcterms:created>
  <dcterms:modified xsi:type="dcterms:W3CDTF">2020-10-06T06:37:18Z</dcterms:modified>
</cp:coreProperties>
</file>